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1" r:id="rId1"/>
  </p:sldMasterIdLst>
  <p:notesMasterIdLst>
    <p:notesMasterId r:id="rId14"/>
  </p:notesMasterIdLst>
  <p:handoutMasterIdLst>
    <p:handoutMasterId r:id="rId15"/>
  </p:handoutMasterIdLst>
  <p:sldIdLst>
    <p:sldId id="262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Default Section" id="{ED2AA3E4-3123-4AEE-B36F-C695D38C3808}">
          <p14:sldIdLst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617C"/>
    <a:srgbClr val="A6E7F4"/>
    <a:srgbClr val="079BB9"/>
    <a:srgbClr val="FF9900"/>
    <a:srgbClr val="7F7F7F"/>
    <a:srgbClr val="72C7D8"/>
    <a:srgbClr val="82C1C8"/>
    <a:srgbClr val="BDDBFF"/>
    <a:srgbClr val="C7F8FD"/>
    <a:srgbClr val="2A39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3" autoAdjust="0"/>
    <p:restoredTop sz="94599" autoAdjust="0"/>
  </p:normalViewPr>
  <p:slideViewPr>
    <p:cSldViewPr>
      <p:cViewPr>
        <p:scale>
          <a:sx n="66" d="100"/>
          <a:sy n="66" d="100"/>
        </p:scale>
        <p:origin x="-1200" y="-8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1974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 altLang="en-US"/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GB" altLang="en-US"/>
          </a:p>
        </p:txBody>
      </p:sp>
      <p:sp>
        <p:nvSpPr>
          <p:cNvPr id="593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 altLang="en-US"/>
          </a:p>
        </p:txBody>
      </p:sp>
      <p:sp>
        <p:nvSpPr>
          <p:cNvPr id="593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A458376-DA53-4F84-84FA-91343FC8BCB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718064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 altLang="en-US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GB" altLang="en-US"/>
          </a:p>
        </p:txBody>
      </p:sp>
      <p:sp>
        <p:nvSpPr>
          <p:cNvPr id="450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 altLang="en-US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70DD791-7F34-4405-A71E-C643FAA85C1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94713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6757204-598E-41E3-84D3-B6058BB44E96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6104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56" name="Text Box 88"/>
          <p:cNvSpPr txBox="1">
            <a:spLocks noChangeArrowheads="1"/>
          </p:cNvSpPr>
          <p:nvPr/>
        </p:nvSpPr>
        <p:spPr bwMode="auto">
          <a:xfrm>
            <a:off x="1547813" y="5157788"/>
            <a:ext cx="2520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en-US"/>
          </a:p>
        </p:txBody>
      </p:sp>
      <p:sp>
        <p:nvSpPr>
          <p:cNvPr id="58457" name="Text Box 89"/>
          <p:cNvSpPr txBox="1">
            <a:spLocks noChangeArrowheads="1"/>
          </p:cNvSpPr>
          <p:nvPr/>
        </p:nvSpPr>
        <p:spPr bwMode="auto">
          <a:xfrm>
            <a:off x="1671638" y="4960938"/>
            <a:ext cx="2178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altLang="en-US"/>
          </a:p>
        </p:txBody>
      </p:sp>
      <p:sp>
        <p:nvSpPr>
          <p:cNvPr id="58459" name="Rectangle 9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4307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altLang="en-US" noProof="0" smtClean="0"/>
              <a:t>Click to edit Master title style</a:t>
            </a:r>
            <a:endParaRPr lang="en-GB" altLang="en-US" noProof="0" smtClean="0"/>
          </a:p>
        </p:txBody>
      </p:sp>
      <p:sp>
        <p:nvSpPr>
          <p:cNvPr id="58460" name="Rectangle 9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b="1"/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  <a:endParaRPr lang="en-GB" altLang="en-US" noProof="0" smtClean="0"/>
          </a:p>
        </p:txBody>
      </p:sp>
      <p:sp>
        <p:nvSpPr>
          <p:cNvPr id="58462" name="Rectangle 94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646225" y="6116780"/>
            <a:ext cx="497775" cy="741220"/>
          </a:xfrm>
        </p:spPr>
        <p:txBody>
          <a:bodyPr anchor="ctr"/>
          <a:lstStyle>
            <a:lvl1pPr algn="ctr">
              <a:defRPr/>
            </a:lvl1pPr>
          </a:lstStyle>
          <a:p>
            <a:fld id="{00C0BD32-0FC5-4AC7-9745-A02ABAB42F00}" type="slidenum">
              <a:rPr lang="en-GB" altLang="en-US" smtClean="0"/>
              <a:pPr/>
              <a:t>‹#›</a:t>
            </a:fld>
            <a:endParaRPr lang="en-GB" altLang="en-US"/>
          </a:p>
        </p:txBody>
      </p:sp>
      <p:sp>
        <p:nvSpPr>
          <p:cNvPr id="58466" name="Text Box 98"/>
          <p:cNvSpPr txBox="1">
            <a:spLocks noChangeArrowheads="1"/>
          </p:cNvSpPr>
          <p:nvPr/>
        </p:nvSpPr>
        <p:spPr bwMode="auto">
          <a:xfrm>
            <a:off x="3543300" y="6508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effectLst/>
              </a:defRPr>
            </a:lvl1pPr>
            <a:lvl2pPr>
              <a:defRPr>
                <a:effectLst/>
              </a:defRPr>
            </a:lvl2pPr>
            <a:lvl3pPr>
              <a:defRPr>
                <a:effectLst/>
              </a:defRPr>
            </a:lvl3pPr>
            <a:lvl4pPr>
              <a:defRPr>
                <a:effectLst/>
              </a:defRPr>
            </a:lvl4pPr>
            <a:lvl5pPr>
              <a:defRPr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ffectLst/>
              </a:defRPr>
            </a:lvl1pPr>
          </a:lstStyle>
          <a:p>
            <a:fld id="{B26B8C82-A21C-4938-AF2B-690B5B9352C0}" type="slidenum">
              <a:rPr lang="en-GB" altLang="en-US" smtClean="0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891358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457200"/>
            <a:ext cx="2108200" cy="540102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2437" y="457200"/>
            <a:ext cx="6176963" cy="540102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124F262-2034-42D1-9FBA-DDD341D4002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862812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81000" y="1600200"/>
            <a:ext cx="4141788" cy="4191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5188" y="1600200"/>
            <a:ext cx="4143375" cy="4191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0" y="6597650"/>
            <a:ext cx="539750" cy="260350"/>
          </a:xfrm>
        </p:spPr>
        <p:txBody>
          <a:bodyPr/>
          <a:lstStyle>
            <a:lvl1pPr>
              <a:defRPr/>
            </a:lvl1pPr>
          </a:lstStyle>
          <a:p>
            <a:fld id="{26B9D531-C1FA-4FF7-80EE-2BB7C9A85B4E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09628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721" y="1524000"/>
            <a:ext cx="8437563" cy="41910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fld id="{98DFC901-671A-4DE9-A8DA-F88ABB850EB1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037097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accent5">
                    <a:lumMod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fld id="{0B95B1D9-9817-4874-9412-035BFEB66FB9}" type="slidenum">
              <a:rPr lang="en-GB" altLang="en-US" smtClean="0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92877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3400"/>
            <a:ext cx="8422580" cy="7207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8300" y="1398141"/>
            <a:ext cx="4141788" cy="446491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2488" y="1398141"/>
            <a:ext cx="4143375" cy="446491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54EB4C9-1340-4D02-9EA7-C9BBF6B6728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21269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0375" y="571128"/>
            <a:ext cx="8229600" cy="576064"/>
          </a:xfrm>
        </p:spPr>
        <p:txBody>
          <a:bodyPr/>
          <a:lstStyle>
            <a:lvl1pPr>
              <a:defRPr>
                <a:solidFill>
                  <a:schemeClr val="accent5">
                    <a:lumMod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0375" y="1219199"/>
            <a:ext cx="4040188" cy="720081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5">
                    <a:lumMod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375" y="2083295"/>
            <a:ext cx="4040188" cy="3633267"/>
          </a:xfrm>
        </p:spPr>
        <p:txBody>
          <a:bodyPr/>
          <a:lstStyle>
            <a:lvl1pPr>
              <a:defRPr sz="2400">
                <a:solidFill>
                  <a:schemeClr val="accent5">
                    <a:lumMod val="25000"/>
                  </a:schemeClr>
                </a:solidFill>
              </a:defRPr>
            </a:lvl1pPr>
            <a:lvl2pPr>
              <a:defRPr sz="2000">
                <a:solidFill>
                  <a:schemeClr val="accent5">
                    <a:lumMod val="25000"/>
                  </a:schemeClr>
                </a:solidFill>
              </a:defRPr>
            </a:lvl2pPr>
            <a:lvl3pPr>
              <a:defRPr sz="1800">
                <a:solidFill>
                  <a:schemeClr val="accent5">
                    <a:lumMod val="25000"/>
                  </a:schemeClr>
                </a:solidFill>
              </a:defRPr>
            </a:lvl3pPr>
            <a:lvl4pPr>
              <a:defRPr sz="1600">
                <a:solidFill>
                  <a:schemeClr val="accent5">
                    <a:lumMod val="25000"/>
                  </a:schemeClr>
                </a:solidFill>
              </a:defRPr>
            </a:lvl4pPr>
            <a:lvl5pPr>
              <a:defRPr sz="1600">
                <a:solidFill>
                  <a:schemeClr val="accent5">
                    <a:lumMod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219200"/>
            <a:ext cx="4041775" cy="720079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5">
                    <a:lumMod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2083295"/>
            <a:ext cx="4041775" cy="3633267"/>
          </a:xfrm>
        </p:spPr>
        <p:txBody>
          <a:bodyPr/>
          <a:lstStyle>
            <a:lvl1pPr>
              <a:defRPr sz="2400">
                <a:solidFill>
                  <a:schemeClr val="accent5">
                    <a:lumMod val="25000"/>
                  </a:schemeClr>
                </a:solidFill>
              </a:defRPr>
            </a:lvl1pPr>
            <a:lvl2pPr>
              <a:defRPr sz="2000">
                <a:solidFill>
                  <a:schemeClr val="accent5">
                    <a:lumMod val="25000"/>
                  </a:schemeClr>
                </a:solidFill>
              </a:defRPr>
            </a:lvl2pPr>
            <a:lvl3pPr>
              <a:defRPr sz="1800">
                <a:solidFill>
                  <a:schemeClr val="accent5">
                    <a:lumMod val="25000"/>
                  </a:schemeClr>
                </a:solidFill>
              </a:defRPr>
            </a:lvl3pPr>
            <a:lvl4pPr>
              <a:defRPr sz="1600">
                <a:solidFill>
                  <a:schemeClr val="accent5">
                    <a:lumMod val="25000"/>
                  </a:schemeClr>
                </a:solidFill>
              </a:defRPr>
            </a:lvl4pPr>
            <a:lvl5pPr>
              <a:defRPr sz="1600">
                <a:solidFill>
                  <a:schemeClr val="accent5">
                    <a:lumMod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D2109A3-CE6D-40A2-ABDC-7F1CA92AC78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89686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9A91521-6BDC-470B-BFAC-F59865DD6B7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352503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>
          <a:xfrm>
            <a:off x="0" y="6511373"/>
            <a:ext cx="467866" cy="333375"/>
          </a:xfrm>
        </p:spPr>
        <p:txBody>
          <a:bodyPr/>
          <a:lstStyle>
            <a:lvl1pPr>
              <a:defRPr/>
            </a:lvl1pPr>
          </a:lstStyle>
          <a:p>
            <a:fld id="{09CA8F2C-3D49-4E50-A237-CAB29C8EF0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689427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30412"/>
            <a:ext cx="8219256" cy="526380"/>
          </a:xfrm>
          <a:effectLst/>
        </p:spPr>
        <p:txBody>
          <a:bodyPr anchor="b"/>
          <a:lstStyle>
            <a:lvl1pPr algn="l">
              <a:defRPr sz="2000" b="1">
                <a:effectLst/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700808"/>
            <a:ext cx="5111750" cy="4425355"/>
          </a:xfrm>
        </p:spPr>
        <p:txBody>
          <a:bodyPr/>
          <a:lstStyle>
            <a:lvl1pPr>
              <a:defRPr sz="32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2000">
                <a:latin typeface="+mn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700808"/>
            <a:ext cx="3008313" cy="4425355"/>
          </a:xfrm>
        </p:spPr>
        <p:txBody>
          <a:bodyPr/>
          <a:lstStyle>
            <a:lvl1pPr marL="0" indent="0">
              <a:buNone/>
              <a:defRPr sz="1400">
                <a:latin typeface="+mn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fld id="{F99C0E08-2362-412F-A1F4-C4F500B7111F}" type="slidenum">
              <a:rPr lang="en-GB" altLang="en-US" smtClean="0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639577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4191000"/>
            <a:ext cx="5486400" cy="566738"/>
          </a:xfrm>
        </p:spPr>
        <p:txBody>
          <a:bodyPr anchor="b"/>
          <a:lstStyle>
            <a:lvl1pPr algn="l">
              <a:defRPr sz="2000" b="1"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52600" y="457200"/>
            <a:ext cx="5486400" cy="3674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52600" y="4876800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EC817C7-908C-4CC8-A764-04EFC445878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735198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Rectangle 4"/>
          <p:cNvSpPr>
            <a:spLocks noChangeArrowheads="1"/>
          </p:cNvSpPr>
          <p:nvPr/>
        </p:nvSpPr>
        <p:spPr bwMode="auto">
          <a:xfrm rot="16200000">
            <a:off x="4137802" y="1863855"/>
            <a:ext cx="850255" cy="9162144"/>
          </a:xfrm>
          <a:prstGeom prst="rect">
            <a:avLst/>
          </a:prstGeom>
          <a:solidFill>
            <a:srgbClr val="079BB9"/>
          </a:solidFill>
          <a:ln>
            <a:noFill/>
          </a:ln>
          <a:effectLst/>
        </p:spPr>
        <p:txBody>
          <a:bodyPr wrap="none" anchor="ctr"/>
          <a:lstStyle/>
          <a:p>
            <a:endParaRPr lang="en-GB"/>
          </a:p>
        </p:txBody>
      </p:sp>
      <p:pic>
        <p:nvPicPr>
          <p:cNvPr id="1031" name="Picture 7" descr="C:\Users\CMingo\Downloads\16_hexagon world map opacity50-02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3913"/>
            <a:ext cx="91407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34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71721" y="1524000"/>
            <a:ext cx="8437563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  <a:endParaRPr lang="en-GB" altLang="en-US" dirty="0" smtClean="0"/>
          </a:p>
        </p:txBody>
      </p:sp>
      <p:sp>
        <p:nvSpPr>
          <p:cNvPr id="57351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396902" y="381000"/>
            <a:ext cx="8410601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Click to edit Master title style</a:t>
            </a:r>
            <a:endParaRPr lang="en-GB" altLang="en-US" dirty="0" smtClean="0"/>
          </a:p>
        </p:txBody>
      </p:sp>
      <p:sp>
        <p:nvSpPr>
          <p:cNvPr id="5735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46225" y="6019799"/>
            <a:ext cx="497775" cy="838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42900" indent="-342900" algn="ctr">
              <a:defRPr sz="1000">
                <a:solidFill>
                  <a:srgbClr val="FF9900"/>
                </a:solidFill>
                <a:latin typeface="+mj-lt"/>
                <a:ea typeface="Arial Unicode MS" pitchFamily="34" charset="-128"/>
                <a:cs typeface="Arial Unicode MS" pitchFamily="34" charset="-128"/>
              </a:defRPr>
            </a:lvl1pPr>
          </a:lstStyle>
          <a:p>
            <a:fld id="{50042836-CF5D-4B2E-8A26-88385B05BF41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pic>
        <p:nvPicPr>
          <p:cNvPr id="1029" name="Picture 5" descr="C:\Users\CMingo\Downloads\UN logo.png"/>
          <p:cNvPicPr>
            <a:picLocks noChangeAspect="1" noChangeArrowheads="1"/>
          </p:cNvPicPr>
          <p:nvPr userDrawn="1"/>
        </p:nvPicPr>
        <p:blipFill rotWithShape="1">
          <a:blip r:embed="rId15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06" b="41765"/>
          <a:stretch/>
        </p:blipFill>
        <p:spPr bwMode="auto">
          <a:xfrm>
            <a:off x="762000" y="6043074"/>
            <a:ext cx="4087385" cy="847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Connector 2"/>
          <p:cNvCxnSpPr/>
          <p:nvPr userDrawn="1"/>
        </p:nvCxnSpPr>
        <p:spPr>
          <a:xfrm>
            <a:off x="0" y="6019799"/>
            <a:ext cx="9125858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033" name="Picture 9" descr="C:\Users\CMingo\OneDrive\UN ESCAP\New Template\ESCAP_LOGO_blue.png"/>
          <p:cNvPicPr>
            <a:picLocks noChangeAspect="1" noChangeArrowheads="1"/>
          </p:cNvPicPr>
          <p:nvPr userDrawn="1"/>
        </p:nvPicPr>
        <p:blipFill>
          <a:blip r:embed="rId16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6160507"/>
            <a:ext cx="2362200" cy="612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6665686" y="6177749"/>
            <a:ext cx="2008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600" b="1" dirty="0" smtClean="0">
                <a:solidFill>
                  <a:schemeClr val="accent2">
                    <a:lumMod val="75000"/>
                  </a:schemeClr>
                </a:solidFill>
              </a:rPr>
              <a:t>Statistics Division</a:t>
            </a:r>
            <a:endParaRPr lang="en-GB" sz="1600" baseline="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r"/>
            <a:r>
              <a:rPr lang="en-GB" sz="750" i="1" dirty="0" smtClean="0">
                <a:solidFill>
                  <a:schemeClr val="accent2">
                    <a:lumMod val="75000"/>
                  </a:schemeClr>
                </a:solidFill>
              </a:rPr>
              <a:t>http://www.unescap.org/our-work/statistics</a:t>
            </a:r>
            <a:endParaRPr lang="en-GB" sz="750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accent5">
              <a:lumMod val="25000"/>
            </a:schemeClr>
          </a:solidFill>
          <a:effectLst/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A399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A399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A399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A399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A399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A399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A399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A399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accent5">
              <a:lumMod val="25000"/>
            </a:schemeClr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accent5">
              <a:lumMod val="25000"/>
            </a:schemeClr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accent5">
              <a:lumMod val="25000"/>
            </a:schemeClr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accent5">
              <a:lumMod val="25000"/>
            </a:schemeClr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accent5">
              <a:lumMod val="25000"/>
            </a:schemeClr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2A3990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2A3990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2A3990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2A399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992170" y="4876800"/>
            <a:ext cx="7200900" cy="936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eaLnBrk="1" hangingPunct="1">
              <a:spcBef>
                <a:spcPct val="20000"/>
              </a:spcBef>
              <a:buFontTx/>
              <a:buNone/>
              <a:defRPr sz="2400" b="0">
                <a:solidFill>
                  <a:schemeClr val="accent5">
                    <a:lumMod val="25000"/>
                  </a:schemeClr>
                </a:solidFill>
                <a:latin typeface="+mn-lt"/>
                <a:cs typeface="+mn-cs"/>
              </a:defRPr>
            </a:lvl1pPr>
            <a:lvl2pPr marL="742950" indent="-285750" eaLnBrk="1" hangingPunct="1">
              <a:spcBef>
                <a:spcPct val="20000"/>
              </a:spcBef>
              <a:buChar char="–"/>
              <a:defRPr sz="2400">
                <a:solidFill>
                  <a:schemeClr val="accent5">
                    <a:lumMod val="25000"/>
                  </a:schemeClr>
                </a:solidFill>
                <a:latin typeface="+mn-lt"/>
                <a:cs typeface="+mn-cs"/>
              </a:defRPr>
            </a:lvl2pPr>
            <a:lvl3pPr marL="1143000" indent="-228600" eaLnBrk="1" hangingPunct="1">
              <a:spcBef>
                <a:spcPct val="20000"/>
              </a:spcBef>
              <a:buChar char="•"/>
              <a:defRPr sz="2000">
                <a:solidFill>
                  <a:schemeClr val="accent5">
                    <a:lumMod val="25000"/>
                  </a:schemeClr>
                </a:solidFill>
                <a:latin typeface="+mn-lt"/>
                <a:cs typeface="+mn-cs"/>
              </a:defRPr>
            </a:lvl3pPr>
            <a:lvl4pPr marL="1600200" indent="-228600" eaLnBrk="1" hangingPunct="1">
              <a:spcBef>
                <a:spcPct val="20000"/>
              </a:spcBef>
              <a:buChar char="–"/>
              <a:defRPr>
                <a:solidFill>
                  <a:schemeClr val="accent5">
                    <a:lumMod val="25000"/>
                  </a:schemeClr>
                </a:solidFill>
                <a:latin typeface="+mn-lt"/>
                <a:cs typeface="+mn-cs"/>
              </a:defRPr>
            </a:lvl4pPr>
            <a:lvl5pPr marL="2057400" indent="-228600" eaLnBrk="1" hangingPunct="1">
              <a:spcBef>
                <a:spcPct val="20000"/>
              </a:spcBef>
              <a:buChar char="»"/>
              <a:defRPr sz="1600">
                <a:solidFill>
                  <a:schemeClr val="accent5">
                    <a:lumMod val="25000"/>
                  </a:schemeClr>
                </a:solidFill>
                <a:latin typeface="+mn-lt"/>
                <a:cs typeface="+mn-cs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2A3990"/>
                </a:solidFill>
                <a:latin typeface="+mn-lt"/>
                <a:cs typeface="+mn-cs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2A3990"/>
                </a:solidFill>
                <a:latin typeface="+mn-lt"/>
                <a:cs typeface="+mn-cs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2A3990"/>
                </a:solidFill>
                <a:latin typeface="+mn-lt"/>
                <a:cs typeface="+mn-cs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2A3990"/>
                </a:solidFill>
                <a:latin typeface="+mn-lt"/>
                <a:cs typeface="+mn-cs"/>
              </a:defRPr>
            </a:lvl9pPr>
          </a:lstStyle>
          <a:p>
            <a:r>
              <a:rPr lang="en-US" altLang="ja-JP" sz="1600" dirty="0"/>
              <a:t>Marko </a:t>
            </a:r>
            <a:r>
              <a:rPr lang="en-US" altLang="ja-JP" sz="1600" dirty="0" err="1"/>
              <a:t>Javorsek</a:t>
            </a:r>
            <a:endParaRPr lang="en-US" altLang="ja-JP" sz="1600" dirty="0"/>
          </a:p>
          <a:p>
            <a:r>
              <a:rPr lang="en-US" altLang="ja-JP" sz="1600" dirty="0"/>
              <a:t>ESCAP Statistics Division</a:t>
            </a:r>
          </a:p>
        </p:txBody>
      </p:sp>
      <p:sp>
        <p:nvSpPr>
          <p:cNvPr id="3" name="Title 2"/>
          <p:cNvSpPr>
            <a:spLocks noGrp="1"/>
          </p:cNvSpPr>
          <p:nvPr>
            <p:ph type="ctrTitle" sz="quarter"/>
          </p:nvPr>
        </p:nvSpPr>
        <p:spPr>
          <a:xfrm>
            <a:off x="685800" y="1958975"/>
            <a:ext cx="7772400" cy="1470025"/>
          </a:xfrm>
        </p:spPr>
        <p:txBody>
          <a:bodyPr/>
          <a:lstStyle/>
          <a:p>
            <a:r>
              <a:rPr lang="en-US" sz="4000" b="1" dirty="0" smtClean="0"/>
              <a:t>The role of SDMX in the age of modernization</a:t>
            </a:r>
            <a:endParaRPr lang="en-GB" sz="4000" b="1" dirty="0"/>
          </a:p>
        </p:txBody>
      </p:sp>
      <p:sp>
        <p:nvSpPr>
          <p:cNvPr id="4" name="Subtitle 3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295400"/>
          </a:xfrm>
        </p:spPr>
        <p:txBody>
          <a:bodyPr/>
          <a:lstStyle/>
          <a:p>
            <a:r>
              <a:rPr lang="en-US" sz="2400" b="0" dirty="0" smtClean="0"/>
              <a:t>2015 </a:t>
            </a:r>
            <a:r>
              <a:rPr lang="en-US" sz="2400" b="0" dirty="0" err="1" smtClean="0"/>
              <a:t>SMDX</a:t>
            </a:r>
            <a:r>
              <a:rPr lang="en-US" sz="2400" b="0" dirty="0" smtClean="0"/>
              <a:t> Global Conference</a:t>
            </a:r>
          </a:p>
          <a:p>
            <a:r>
              <a:rPr lang="en-US" sz="2400" b="0" dirty="0" smtClean="0"/>
              <a:t>29 September 2015</a:t>
            </a:r>
            <a:endParaRPr lang="en-US" sz="2400" b="0" dirty="0"/>
          </a:p>
        </p:txBody>
      </p:sp>
    </p:spTree>
    <p:extLst>
      <p:ext uri="{BB962C8B-B14F-4D97-AF65-F5344CB8AC3E}">
        <p14:creationId xmlns:p14="http://schemas.microsoft.com/office/powerpoint/2010/main" val="478851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 messages for </a:t>
            </a:r>
            <a:r>
              <a:rPr lang="en-US" dirty="0" err="1" smtClean="0"/>
              <a:t>NSO</a:t>
            </a:r>
            <a:r>
              <a:rPr lang="en-US" dirty="0" smtClean="0"/>
              <a:t>/</a:t>
            </a:r>
            <a:r>
              <a:rPr lang="en-US" dirty="0" err="1" smtClean="0"/>
              <a:t>NSS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Position SDMX implementation in the core of the corporate modernization </a:t>
            </a:r>
            <a:r>
              <a:rPr lang="en-US" dirty="0" smtClean="0"/>
              <a:t>strategy</a:t>
            </a:r>
            <a:endParaRPr lang="en-US" dirty="0"/>
          </a:p>
          <a:p>
            <a:r>
              <a:rPr lang="en-US" dirty="0" smtClean="0"/>
              <a:t>Link SDMX implementation to NSDS</a:t>
            </a:r>
          </a:p>
          <a:p>
            <a:r>
              <a:rPr lang="en-US" dirty="0" smtClean="0"/>
              <a:t>Specify how can SDMX address strategic institutional development issues</a:t>
            </a:r>
          </a:p>
          <a:p>
            <a:r>
              <a:rPr lang="en-US" dirty="0" smtClean="0"/>
              <a:t>SDMX can support collaboration across </a:t>
            </a:r>
            <a:r>
              <a:rPr lang="en-US" dirty="0" err="1" smtClean="0"/>
              <a:t>NSS</a:t>
            </a:r>
            <a:endParaRPr lang="en-US" dirty="0" smtClean="0"/>
          </a:p>
          <a:p>
            <a:r>
              <a:rPr lang="en-US" dirty="0" smtClean="0"/>
              <a:t>SDMX is </a:t>
            </a:r>
            <a:r>
              <a:rPr lang="en-US" dirty="0"/>
              <a:t>not just an IT issue </a:t>
            </a:r>
            <a:r>
              <a:rPr lang="en-US" dirty="0" smtClean="0"/>
              <a:t>– it is relevant </a:t>
            </a:r>
            <a:r>
              <a:rPr lang="en-US" dirty="0"/>
              <a:t>to broader institutional </a:t>
            </a:r>
            <a:r>
              <a:rPr lang="en-US" dirty="0" smtClean="0"/>
              <a:t>objectives</a:t>
            </a:r>
          </a:p>
          <a:p>
            <a:r>
              <a:rPr lang="en-US" dirty="0" smtClean="0"/>
              <a:t>Develop a “business case” for SDMX implementation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fld id="{941EB103-8367-4758-8666-F108665E72F2}" type="slidenum">
              <a:rPr lang="en-GB" smtClean="0"/>
              <a:pPr>
                <a:defRPr/>
              </a:pPr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98569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 messages </a:t>
            </a:r>
            <a:r>
              <a:rPr lang="en-US" dirty="0" smtClean="0"/>
              <a:t>for </a:t>
            </a:r>
            <a:r>
              <a:rPr lang="en-US" dirty="0" err="1" smtClean="0"/>
              <a:t>IOs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Make SDMX support national statistical development, by:</a:t>
            </a:r>
          </a:p>
          <a:p>
            <a:r>
              <a:rPr lang="en-US" dirty="0" smtClean="0"/>
              <a:t>Being ready to receive data through SDMX </a:t>
            </a:r>
          </a:p>
          <a:p>
            <a:r>
              <a:rPr lang="en-US" dirty="0" smtClean="0"/>
              <a:t>Reducing </a:t>
            </a:r>
            <a:r>
              <a:rPr lang="en-US" dirty="0"/>
              <a:t>reporting burden on </a:t>
            </a:r>
            <a:r>
              <a:rPr lang="en-US" dirty="0" smtClean="0"/>
              <a:t>countries by exchanging data among international organizations using SDMX</a:t>
            </a:r>
          </a:p>
          <a:p>
            <a:r>
              <a:rPr lang="en-US" dirty="0" smtClean="0"/>
              <a:t>Enabling development and sharing of free SDMX tools and platforms</a:t>
            </a:r>
          </a:p>
          <a:p>
            <a:r>
              <a:rPr lang="en-US" dirty="0" smtClean="0"/>
              <a:t>Sending uniform messages to NSOs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fld id="{941EB103-8367-4758-8666-F108665E72F2}" type="slidenum">
              <a:rPr lang="en-GB" smtClean="0"/>
              <a:pPr>
                <a:defRPr/>
              </a:pPr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4296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85800" y="2971800"/>
            <a:ext cx="7772400" cy="1362075"/>
          </a:xfrm>
        </p:spPr>
        <p:txBody>
          <a:bodyPr/>
          <a:lstStyle/>
          <a:p>
            <a:pPr algn="ctr"/>
            <a:r>
              <a:rPr lang="en-US" dirty="0" smtClean="0"/>
              <a:t>Thank you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fld id="{941EB103-8367-4758-8666-F108665E72F2}" type="slidenum">
              <a:rPr lang="en-GB" smtClean="0"/>
              <a:pPr>
                <a:defRPr/>
              </a:pPr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54672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 of the presentation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Modernization of statistical production and services: What is it?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The role of SDMX in modernization: What is the context?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Main messages</a:t>
            </a:r>
            <a:r>
              <a:rPr lang="en-US" dirty="0" smtClean="0"/>
              <a:t>: What should we keep in mind?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fld id="{941EB103-8367-4758-8666-F108665E72F2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3153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Modernization challenge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721" y="1219200"/>
            <a:ext cx="8437563" cy="4800600"/>
          </a:xfrm>
        </p:spPr>
        <p:txBody>
          <a:bodyPr>
            <a:normAutofit/>
          </a:bodyPr>
          <a:lstStyle/>
          <a:p>
            <a:pPr marL="0" lvl="1" indent="0" algn="ctr">
              <a:buNone/>
            </a:pPr>
            <a:r>
              <a:rPr lang="en-GB" sz="2600" dirty="0" smtClean="0"/>
              <a:t>“Statistical </a:t>
            </a:r>
            <a:r>
              <a:rPr lang="en-GB" sz="2600" dirty="0"/>
              <a:t>organizations have to be transformed from </a:t>
            </a:r>
            <a:r>
              <a:rPr lang="en-GB" sz="2600" dirty="0" smtClean="0"/>
              <a:t>being traditional </a:t>
            </a:r>
            <a:r>
              <a:rPr lang="en-GB" sz="2600" dirty="0"/>
              <a:t>data producers, characterized by domain-specific silos, legacy information systems and the production process centred around paper forms and publications, to becoming a modern </a:t>
            </a:r>
            <a:r>
              <a:rPr lang="en-GB" sz="2600" dirty="0" smtClean="0"/>
              <a:t>‘information </a:t>
            </a:r>
            <a:r>
              <a:rPr lang="en-GB" sz="2600" dirty="0"/>
              <a:t>service </a:t>
            </a:r>
            <a:r>
              <a:rPr lang="en-GB" sz="2600" dirty="0" smtClean="0"/>
              <a:t>provider’, </a:t>
            </a:r>
            <a:r>
              <a:rPr lang="en-GB" sz="2600" dirty="0"/>
              <a:t>characterized by Internet data capture, expanding data sources and innovative ways of communicating with </a:t>
            </a:r>
            <a:r>
              <a:rPr lang="en-GB" sz="2600" dirty="0" smtClean="0"/>
              <a:t>users.”</a:t>
            </a:r>
          </a:p>
          <a:p>
            <a:pPr marL="0" lvl="1" indent="0">
              <a:buNone/>
            </a:pPr>
            <a:endParaRPr lang="en-GB" dirty="0"/>
          </a:p>
          <a:p>
            <a:pPr marL="0" indent="0" algn="r">
              <a:buNone/>
            </a:pPr>
            <a:r>
              <a:rPr lang="en-US" sz="1700" i="1" dirty="0"/>
              <a:t>Strategy of the </a:t>
            </a:r>
            <a:r>
              <a:rPr lang="en-GB" sz="1700" i="1" dirty="0"/>
              <a:t>Strategic Advisory Body for the Modernization of Statistical Production and Services in Asia and the Pacific (SAB-AP)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fld id="{941EB103-8367-4758-8666-F108665E72F2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6774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the world NSOs live in like?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Rapid changes in the environment</a:t>
            </a:r>
          </a:p>
          <a:p>
            <a:r>
              <a:rPr lang="en-US" dirty="0" smtClean="0"/>
              <a:t>Increased number of producers of statistics</a:t>
            </a:r>
          </a:p>
          <a:p>
            <a:r>
              <a:rPr lang="en-US" dirty="0" smtClean="0"/>
              <a:t>Higher expectations vs. lower budgets</a:t>
            </a:r>
          </a:p>
          <a:p>
            <a:r>
              <a:rPr lang="en-US" dirty="0" smtClean="0"/>
              <a:t>Quality </a:t>
            </a:r>
            <a:r>
              <a:rPr lang="en-US" dirty="0"/>
              <a:t>assurance </a:t>
            </a:r>
            <a:r>
              <a:rPr lang="en-US" dirty="0" smtClean="0"/>
              <a:t>pressures</a:t>
            </a:r>
          </a:p>
          <a:p>
            <a:r>
              <a:rPr lang="en-US" dirty="0" smtClean="0"/>
              <a:t>Increasing complexity in acquiring data</a:t>
            </a:r>
          </a:p>
          <a:p>
            <a:r>
              <a:rPr lang="en-US" dirty="0" smtClean="0"/>
              <a:t>New </a:t>
            </a:r>
            <a:r>
              <a:rPr lang="en-US" dirty="0"/>
              <a:t>data sources and new </a:t>
            </a:r>
            <a:r>
              <a:rPr lang="en-US" dirty="0" smtClean="0"/>
              <a:t>technologies</a:t>
            </a:r>
            <a:endParaRPr lang="en-US" dirty="0"/>
          </a:p>
          <a:p>
            <a:r>
              <a:rPr lang="en-US" dirty="0" smtClean="0"/>
              <a:t>Competition for skilled resources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fld id="{941EB103-8367-4758-8666-F108665E72F2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7953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respond to these challenges?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721" y="1524000"/>
            <a:ext cx="8437563" cy="441960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endParaRPr lang="en-AU" dirty="0" smtClean="0">
              <a:solidFill>
                <a:srgbClr val="7030A0"/>
              </a:solidFill>
            </a:endParaRPr>
          </a:p>
          <a:p>
            <a:pPr marL="0" indent="0" algn="ctr">
              <a:buNone/>
            </a:pPr>
            <a:endParaRPr lang="en-AU" dirty="0" smtClean="0">
              <a:solidFill>
                <a:srgbClr val="7030A0"/>
              </a:solidFill>
            </a:endParaRPr>
          </a:p>
          <a:p>
            <a:pPr marL="0" indent="0" algn="ctr">
              <a:buNone/>
            </a:pPr>
            <a:r>
              <a:rPr lang="en-AU" b="1" dirty="0" smtClean="0">
                <a:solidFill>
                  <a:srgbClr val="7030A0"/>
                </a:solidFill>
              </a:rPr>
              <a:t>Standards-based modernization</a:t>
            </a:r>
          </a:p>
          <a:p>
            <a:pPr marL="0" indent="0" algn="ctr">
              <a:buNone/>
            </a:pPr>
            <a:endParaRPr lang="en-GB" dirty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en-US" dirty="0" smtClean="0"/>
              <a:t>Which aims to:</a:t>
            </a:r>
          </a:p>
          <a:p>
            <a:r>
              <a:rPr lang="en-US" dirty="0" smtClean="0"/>
              <a:t>Strengthen institutional capacity to cope with challenges in the modern world</a:t>
            </a:r>
          </a:p>
          <a:p>
            <a:r>
              <a:rPr lang="en-US" dirty="0" smtClean="0"/>
              <a:t>Transform </a:t>
            </a:r>
            <a:r>
              <a:rPr lang="en-US" dirty="0"/>
              <a:t>the way NSOs work through </a:t>
            </a:r>
            <a:r>
              <a:rPr lang="en-GB" dirty="0"/>
              <a:t>common generic processes, tools, and methodologies</a:t>
            </a:r>
          </a:p>
          <a:p>
            <a:r>
              <a:rPr lang="en-GB" dirty="0" smtClean="0"/>
              <a:t>Increase quality and </a:t>
            </a:r>
            <a:r>
              <a:rPr lang="en-GB" dirty="0"/>
              <a:t>flexibility to </a:t>
            </a:r>
            <a:r>
              <a:rPr lang="en-GB" dirty="0" smtClean="0"/>
              <a:t>adapt</a:t>
            </a:r>
            <a:endParaRPr lang="en-AU" dirty="0"/>
          </a:p>
          <a:p>
            <a:r>
              <a:rPr lang="en-AU" dirty="0" smtClean="0"/>
              <a:t>Allow sharing and reuse among organizations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fld id="{941EB103-8367-4758-8666-F108665E72F2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  <p:sp>
        <p:nvSpPr>
          <p:cNvPr id="5" name="Chevron 4"/>
          <p:cNvSpPr/>
          <p:nvPr/>
        </p:nvSpPr>
        <p:spPr bwMode="auto">
          <a:xfrm rot="5400000">
            <a:off x="4067944" y="706760"/>
            <a:ext cx="936104" cy="1656184"/>
          </a:xfrm>
          <a:prstGeom prst="chevron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5427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Standards to support modernization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Common </a:t>
            </a:r>
            <a:r>
              <a:rPr lang="en-AU" dirty="0"/>
              <a:t>conceptual frameworks and agreed ways to build practical methodological and technical solutions</a:t>
            </a:r>
            <a:endParaRPr lang="en-US" dirty="0"/>
          </a:p>
          <a:p>
            <a:r>
              <a:rPr lang="en-US" dirty="0" smtClean="0"/>
              <a:t>Key </a:t>
            </a:r>
            <a:r>
              <a:rPr lang="en-US" dirty="0"/>
              <a:t>standards </a:t>
            </a:r>
            <a:r>
              <a:rPr lang="en-US" dirty="0" smtClean="0"/>
              <a:t>developed under international collaboration:</a:t>
            </a:r>
          </a:p>
          <a:p>
            <a:pPr lvl="1"/>
            <a:r>
              <a:rPr lang="en-US" dirty="0" err="1" smtClean="0"/>
              <a:t>GAMSO</a:t>
            </a:r>
            <a:r>
              <a:rPr lang="en-US" dirty="0" smtClean="0"/>
              <a:t>, </a:t>
            </a:r>
            <a:r>
              <a:rPr lang="en-US" dirty="0" err="1" smtClean="0"/>
              <a:t>GSBPM</a:t>
            </a:r>
            <a:r>
              <a:rPr lang="en-US" dirty="0" smtClean="0"/>
              <a:t>, </a:t>
            </a:r>
            <a:r>
              <a:rPr lang="en-US" dirty="0" err="1" smtClean="0"/>
              <a:t>GSIM</a:t>
            </a:r>
            <a:r>
              <a:rPr lang="en-US" dirty="0" smtClean="0"/>
              <a:t>, </a:t>
            </a:r>
            <a:r>
              <a:rPr lang="en-US" dirty="0" err="1" smtClean="0"/>
              <a:t>CSPA</a:t>
            </a:r>
            <a:r>
              <a:rPr lang="en-US" dirty="0" smtClean="0"/>
              <a:t>, SDMX, and </a:t>
            </a:r>
            <a:r>
              <a:rPr lang="en-US" dirty="0" err="1" smtClean="0"/>
              <a:t>DDI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fld id="{941EB103-8367-4758-8666-F108665E72F2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2240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400" dirty="0" smtClean="0"/>
              <a:t>Importance of SDMX for modernization</a:t>
            </a:r>
            <a:endParaRPr lang="en-GB" sz="3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Technical importance of SDMX: crucial standard for data and metadata exchange</a:t>
            </a:r>
          </a:p>
          <a:p>
            <a:r>
              <a:rPr lang="en-GB" dirty="0" smtClean="0"/>
              <a:t>Strategic importance of SDMX: </a:t>
            </a:r>
          </a:p>
          <a:p>
            <a:pPr lvl="1"/>
            <a:r>
              <a:rPr lang="en-GB" dirty="0" smtClean="0"/>
              <a:t>For many parts of the business process</a:t>
            </a:r>
          </a:p>
          <a:p>
            <a:pPr lvl="1"/>
            <a:r>
              <a:rPr lang="en-US" dirty="0" smtClean="0"/>
              <a:t>Future development and strategic goals of NSOs/</a:t>
            </a:r>
            <a:r>
              <a:rPr lang="en-US" dirty="0" err="1" smtClean="0"/>
              <a:t>NSSs</a:t>
            </a:r>
            <a:endParaRPr lang="en-US" dirty="0" smtClean="0"/>
          </a:p>
          <a:p>
            <a:pPr lvl="1"/>
            <a:r>
              <a:rPr lang="en-US" dirty="0" smtClean="0"/>
              <a:t>Reduce reporting burden </a:t>
            </a:r>
            <a:r>
              <a:rPr lang="en-US" smtClean="0"/>
              <a:t>on NSOs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fld id="{941EB103-8367-4758-8666-F108665E72F2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268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400" dirty="0" smtClean="0"/>
              <a:t>Importance of modernization for SDMX</a:t>
            </a:r>
            <a:endParaRPr lang="en-GB" sz="3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Alignment of business processes</a:t>
            </a:r>
          </a:p>
          <a:p>
            <a:r>
              <a:rPr lang="en-US" dirty="0" smtClean="0"/>
              <a:t>Facilitate collaboration across the organization</a:t>
            </a:r>
          </a:p>
          <a:p>
            <a:r>
              <a:rPr lang="en-GB" dirty="0" smtClean="0"/>
              <a:t>Mobilize resources required</a:t>
            </a:r>
          </a:p>
          <a:p>
            <a:r>
              <a:rPr lang="en-GB" dirty="0" smtClean="0"/>
              <a:t>Secure </a:t>
            </a:r>
            <a:r>
              <a:rPr lang="en-US" dirty="0" smtClean="0"/>
              <a:t>senior </a:t>
            </a:r>
            <a:r>
              <a:rPr lang="en-US" dirty="0"/>
              <a:t>management </a:t>
            </a:r>
            <a:r>
              <a:rPr lang="en-US" dirty="0" smtClean="0"/>
              <a:t>support</a:t>
            </a:r>
          </a:p>
          <a:p>
            <a:r>
              <a:rPr lang="en-US" dirty="0" smtClean="0"/>
              <a:t>Realize full benefits of SDMX through synergies with </a:t>
            </a:r>
            <a:r>
              <a:rPr lang="en-US" dirty="0"/>
              <a:t>other </a:t>
            </a:r>
            <a:r>
              <a:rPr lang="en-US" dirty="0" smtClean="0"/>
              <a:t>standards</a:t>
            </a:r>
          </a:p>
        </p:txBody>
      </p:sp>
    </p:spTree>
    <p:extLst>
      <p:ext uri="{BB962C8B-B14F-4D97-AF65-F5344CB8AC3E}">
        <p14:creationId xmlns:p14="http://schemas.microsoft.com/office/powerpoint/2010/main" val="2302319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Modernization provides the context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dirty="0" smtClean="0"/>
              <a:t>Benefits need </a:t>
            </a:r>
            <a:r>
              <a:rPr lang="en-US" dirty="0"/>
              <a:t>to be clear </a:t>
            </a:r>
            <a:r>
              <a:rPr lang="en-US" dirty="0" smtClean="0"/>
              <a:t>for both </a:t>
            </a:r>
            <a:r>
              <a:rPr lang="en-US" dirty="0" err="1" smtClean="0"/>
              <a:t>NSO</a:t>
            </a:r>
            <a:r>
              <a:rPr lang="en-US" dirty="0" smtClean="0"/>
              <a:t>/</a:t>
            </a:r>
            <a:r>
              <a:rPr lang="en-US" dirty="0" err="1" smtClean="0"/>
              <a:t>NSS</a:t>
            </a:r>
            <a:r>
              <a:rPr lang="en-US" dirty="0" smtClean="0"/>
              <a:t> and international organizations</a:t>
            </a:r>
          </a:p>
          <a:p>
            <a:r>
              <a:rPr lang="en-US" dirty="0" smtClean="0"/>
              <a:t>SDMX </a:t>
            </a:r>
            <a:r>
              <a:rPr lang="en-US" dirty="0"/>
              <a:t>implementation must be </a:t>
            </a:r>
            <a:r>
              <a:rPr lang="en-US" dirty="0" smtClean="0"/>
              <a:t>justified in </a:t>
            </a:r>
            <a:r>
              <a:rPr lang="en-US" dirty="0"/>
              <a:t>the context </a:t>
            </a:r>
            <a:r>
              <a:rPr lang="en-US" dirty="0" smtClean="0"/>
              <a:t>of the modernization strategy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fld id="{941EB103-8367-4758-8666-F108665E72F2}" type="slidenum">
              <a:rPr lang="en-GB" smtClean="0"/>
              <a:pPr>
                <a:defRPr/>
              </a:pPr>
              <a:t>9</a:t>
            </a:fld>
            <a:endParaRPr lang="en-GB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539552" y="4876800"/>
            <a:ext cx="8229600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rgbClr val="003399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03399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03399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99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99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99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99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99"/>
                </a:solidFill>
                <a:latin typeface="+mn-lt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kern="0" dirty="0" smtClean="0">
                <a:solidFill>
                  <a:srgbClr val="7030A0"/>
                </a:solidFill>
              </a:rPr>
              <a:t>SDMX is a means to achieving a modern </a:t>
            </a:r>
            <a:r>
              <a:rPr lang="en-US" b="1" kern="0" dirty="0" err="1" smtClean="0">
                <a:solidFill>
                  <a:srgbClr val="7030A0"/>
                </a:solidFill>
              </a:rPr>
              <a:t>NSO</a:t>
            </a:r>
            <a:r>
              <a:rPr lang="en-US" b="1" kern="0" dirty="0" smtClean="0">
                <a:solidFill>
                  <a:srgbClr val="7030A0"/>
                </a:solidFill>
              </a:rPr>
              <a:t>/</a:t>
            </a:r>
            <a:r>
              <a:rPr lang="en-US" b="1" kern="0" dirty="0" err="1" smtClean="0">
                <a:solidFill>
                  <a:srgbClr val="7030A0"/>
                </a:solidFill>
              </a:rPr>
              <a:t>NSS</a:t>
            </a:r>
            <a:r>
              <a:rPr lang="en-US" b="1" kern="0" dirty="0" smtClean="0">
                <a:solidFill>
                  <a:srgbClr val="7030A0"/>
                </a:solidFill>
              </a:rPr>
              <a:t> – not an end in itself!</a:t>
            </a:r>
            <a:endParaRPr lang="en-GB" b="1" kern="0" dirty="0" smtClean="0">
              <a:solidFill>
                <a:srgbClr val="7030A0"/>
              </a:solidFill>
            </a:endParaRPr>
          </a:p>
        </p:txBody>
      </p:sp>
      <p:sp>
        <p:nvSpPr>
          <p:cNvPr id="6" name="Lightning Bolt 5"/>
          <p:cNvSpPr/>
          <p:nvPr/>
        </p:nvSpPr>
        <p:spPr bwMode="auto">
          <a:xfrm>
            <a:off x="2929384" y="3505200"/>
            <a:ext cx="3096344" cy="1206625"/>
          </a:xfrm>
          <a:prstGeom prst="lightningBol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52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ST4_Template">
  <a:themeElements>
    <a:clrScheme name="template16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emplate1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1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1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1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1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1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1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1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1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1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1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1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362</TotalTime>
  <Words>505</Words>
  <Application>Microsoft Office PowerPoint</Application>
  <PresentationFormat>On-screen Show (4:3)</PresentationFormat>
  <Paragraphs>76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CST4_Template</vt:lpstr>
      <vt:lpstr>The role of SDMX in the age of modernization</vt:lpstr>
      <vt:lpstr>Overview of the presentation</vt:lpstr>
      <vt:lpstr>Modernization challenge</vt:lpstr>
      <vt:lpstr>What is the world NSOs live in like?</vt:lpstr>
      <vt:lpstr>How to respond to these challenges?</vt:lpstr>
      <vt:lpstr>Standards to support modernization</vt:lpstr>
      <vt:lpstr>Importance of SDMX for modernization</vt:lpstr>
      <vt:lpstr>Importance of modernization for SDMX</vt:lpstr>
      <vt:lpstr>Modernization provides the context</vt:lpstr>
      <vt:lpstr>Main messages for NSO/NSS</vt:lpstr>
      <vt:lpstr>Main messages for IOs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Title…</dc:title>
  <dc:creator>Cristobal Mingo</dc:creator>
  <cp:lastModifiedBy>Marko Javorsek</cp:lastModifiedBy>
  <cp:revision>42</cp:revision>
  <dcterms:created xsi:type="dcterms:W3CDTF">2015-09-17T06:50:02Z</dcterms:created>
  <dcterms:modified xsi:type="dcterms:W3CDTF">2015-09-25T03:56:52Z</dcterms:modified>
</cp:coreProperties>
</file>